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10801350" cy="6840538"/>
  <p:notesSz cx="7086600" cy="10223500"/>
  <p:defaultTextStyle>
    <a:defPPr>
      <a:defRPr lang="en-US"/>
    </a:defPPr>
    <a:lvl1pPr marL="0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1pPr>
    <a:lvl2pPr marL="423367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2pPr>
    <a:lvl3pPr marL="846734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3pPr>
    <a:lvl4pPr marL="1270102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4pPr>
    <a:lvl5pPr marL="1693469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5pPr>
    <a:lvl6pPr marL="2116836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6pPr>
    <a:lvl7pPr marL="2540203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7pPr>
    <a:lvl8pPr marL="2963570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8pPr>
    <a:lvl9pPr marL="3386938" algn="l" defTabSz="846734" rtl="0" eaLnBrk="1" latinLnBrk="0" hangingPunct="1">
      <a:defRPr sz="166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038" y="-96"/>
      </p:cViewPr>
      <p:guideLst>
        <p:guide orient="horz" pos="2154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A1FD2-7F02-4BF1-B5C2-65A103BFBC01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E9D5A-8BB1-4C95-9BD9-44EF84E3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7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593" y="364196"/>
            <a:ext cx="9316164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593" y="1820976"/>
            <a:ext cx="9316164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2593" y="6340166"/>
            <a:ext cx="243030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A1FD2-7F02-4BF1-B5C2-65A103BFBC01}" type="datetimeFigureOut">
              <a:rPr lang="en-US" smtClean="0"/>
              <a:t>6/24/2018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77947" y="6340166"/>
            <a:ext cx="36454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8453" y="6340166"/>
            <a:ext cx="243030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E9D5A-8BB1-4C95-9BD9-44EF84E315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5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810067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17" indent="-202517" algn="l" defTabSz="810067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1" kern="1200">
          <a:solidFill>
            <a:schemeClr val="tx1"/>
          </a:solidFill>
          <a:latin typeface="+mn-lt"/>
          <a:ea typeface="+mn-ea"/>
          <a:cs typeface="+mn-cs"/>
        </a:defRPr>
      </a:lvl1pPr>
      <a:lvl2pPr marL="607550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5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617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8226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227684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632718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3037751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442785" indent="-202517" algn="l" defTabSz="810067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1pPr>
      <a:lvl2pPr marL="405033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2pPr>
      <a:lvl3pPr marL="8100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3pPr>
      <a:lvl4pPr marL="1215100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4pPr>
      <a:lvl5pPr marL="16201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5pPr>
      <a:lvl6pPr marL="2025167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6pPr>
      <a:lvl7pPr marL="2430201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7pPr>
      <a:lvl8pPr marL="2835234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8pPr>
      <a:lvl9pPr marL="3240268" algn="l" defTabSz="810067" rtl="0" eaLnBrk="1" latinLnBrk="0" hangingPunct="1">
        <a:defRPr sz="15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z="8000" smtClean="0">
                <a:solidFill>
                  <a:srgbClr val="FF3300"/>
                </a:solidFill>
                <a:cs typeface="Far.Titr DF" panose="00000700000000000000" pitchFamily="2" charset="-78"/>
              </a:rPr>
              <a:t>ارتباط</a:t>
            </a:r>
            <a:r>
              <a:rPr lang="fa-IR" altLang="en-US" sz="8000" smtClean="0">
                <a:cs typeface="Far.Titr DF" panose="00000700000000000000" pitchFamily="2" charset="-78"/>
              </a:rPr>
              <a:t> و </a:t>
            </a:r>
            <a:r>
              <a:rPr lang="fa-IR" altLang="en-US" sz="8000" smtClean="0">
                <a:solidFill>
                  <a:srgbClr val="6600CC"/>
                </a:solidFill>
                <a:cs typeface="Far.Titr DF" panose="00000700000000000000" pitchFamily="2" charset="-78"/>
              </a:rPr>
              <a:t>تدریس</a:t>
            </a:r>
            <a:r>
              <a:rPr lang="fa-IR" altLang="en-US" sz="8000" smtClean="0">
                <a:solidFill>
                  <a:srgbClr val="3333CC"/>
                </a:solidFill>
                <a:cs typeface="Far.Titr DF" panose="00000700000000000000" pitchFamily="2" charset="-78"/>
              </a:rPr>
              <a:t> </a:t>
            </a:r>
            <a:r>
              <a:rPr lang="fa-IR" altLang="en-US" sz="8000" smtClean="0">
                <a:solidFill>
                  <a:srgbClr val="008000"/>
                </a:solidFill>
                <a:cs typeface="Far.Titr DF" panose="00000700000000000000" pitchFamily="2" charset="-78"/>
              </a:rPr>
              <a:t>اثربخش</a:t>
            </a:r>
            <a:r>
              <a:rPr lang="fa-IR" altLang="en-US" sz="8000" smtClean="0">
                <a:cs typeface="Far.Titr DF" panose="00000700000000000000" pitchFamily="2" charset="-78"/>
              </a:rPr>
              <a:t>:</a:t>
            </a:r>
            <a:r>
              <a:rPr lang="fa-IR" altLang="en-US" sz="4800" smtClean="0"/>
              <a:t/>
            </a:r>
            <a:br>
              <a:rPr lang="fa-IR" altLang="en-US" sz="4800" smtClean="0"/>
            </a:br>
            <a:r>
              <a:rPr lang="fa-IR" altLang="en-US" sz="3200" smtClean="0">
                <a:solidFill>
                  <a:schemeClr val="accent5">
                    <a:lumMod val="50000"/>
                  </a:schemeClr>
                </a:solidFill>
                <a:cs typeface="Far.Aramco Light" panose="00000400000000000000" pitchFamily="2" charset="-78"/>
              </a:rPr>
              <a:t>نگاهی به فرایند ارتباط در تدریس</a:t>
            </a:r>
            <a:endParaRPr lang="fa-IR" altLang="en-US" dirty="0" smtClean="0">
              <a:solidFill>
                <a:schemeClr val="accent5">
                  <a:lumMod val="50000"/>
                </a:schemeClr>
              </a:solidFill>
              <a:cs typeface="Far.Aramco Light" panose="00000400000000000000" pitchFamily="2" charset="-78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243579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تمثیل ارسال هدیه و تطبیق آن با فرایند ارتباط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30821"/>
      </p:ext>
    </p:extLst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الگوی ارتباطی تعاملی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77906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95365"/>
      </p:ext>
    </p:extLst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فرستنده (معلم)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56796"/>
      </p:ext>
    </p:extLst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رمزگذاری و رمزگشایی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58695"/>
      </p:ext>
    </p:extLst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رسانه و کانال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88549"/>
      </p:ext>
    </p:extLst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قابلیت پردازش رسانه ها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5998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گیرنده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5609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بازخورد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269230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پارازیت های ارتباطی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9213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محورهای کارگاه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66121"/>
      </p:ext>
    </p:extLst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فارسی دوم دبستان صفحه 106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46586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عناصر ارتباط و تدریس</a:t>
            </a: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31666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سوال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79796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تعامل و تدریس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856090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انواع تعامل در محیط یادگیری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8908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0882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کاربرد رسانه ها در ایجاد تعامل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2154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فعالیت کارگاهی شماره «ر-1»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809693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822162"/>
      </p:ext>
    </p:extLst>
  </p:cSld>
  <p:clrMapOvr>
    <a:masterClrMapping/>
  </p:clrMapOvr>
  <p:transition>
    <p:newsflash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منابعی برای مطالعه بیشتر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318400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سوالهایی برای تفکر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706217"/>
      </p:ext>
    </p:extLst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مقدمه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838773"/>
      </p:ext>
    </p:extLst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مفهوم ارتباط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132423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a-IR" altLang="en-US" smtClean="0"/>
              <a:t>نکته ها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399448"/>
      </p:ext>
    </p:extLst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تمثیل ارسال هدیه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81516"/>
      </p:ext>
    </p:extLst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تمثیل ارسال هدیه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783970"/>
      </p:ext>
    </p:extLst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altLang="en-US" smtClean="0"/>
              <a:t>چند سوال</a:t>
            </a:r>
            <a:endParaRPr lang="en-US" altLang="en-US" smtClean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801350" cy="68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031851"/>
      </p:ext>
    </p:extLst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</Words>
  <Application>Microsoft Office PowerPoint</Application>
  <PresentationFormat>Custom</PresentationFormat>
  <Paragraphs>26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ارتباط و تدریس اثربخش: نگاهی به فرایند ارتباط در تدریس</vt:lpstr>
      <vt:lpstr>محورهای کارگاه</vt:lpstr>
      <vt:lpstr>سوالهایی برای تفکر</vt:lpstr>
      <vt:lpstr>مقدمه</vt:lpstr>
      <vt:lpstr>مفهوم ارتباط</vt:lpstr>
      <vt:lpstr>نکته ها</vt:lpstr>
      <vt:lpstr>تمثیل ارسال هدیه</vt:lpstr>
      <vt:lpstr>تمثیل ارسال هدیه</vt:lpstr>
      <vt:lpstr>چند سوال</vt:lpstr>
      <vt:lpstr>تمثیل ارسال هدیه و تطبیق آن با فرایند ارتباط</vt:lpstr>
      <vt:lpstr>الگوی ارتباطی تعاملی</vt:lpstr>
      <vt:lpstr>PowerPoint Presentation</vt:lpstr>
      <vt:lpstr>فرستنده (معلم)</vt:lpstr>
      <vt:lpstr>رمزگذاری و رمزگشایی</vt:lpstr>
      <vt:lpstr>رسانه و کانال</vt:lpstr>
      <vt:lpstr>قابلیت پردازش رسانه ها</vt:lpstr>
      <vt:lpstr>گیرنده</vt:lpstr>
      <vt:lpstr>بازخورد</vt:lpstr>
      <vt:lpstr>پارازیت های ارتباطی</vt:lpstr>
      <vt:lpstr>فارسی دوم دبستان صفحه 106</vt:lpstr>
      <vt:lpstr>عناصر ارتباط و تدریس</vt:lpstr>
      <vt:lpstr>سوال</vt:lpstr>
      <vt:lpstr>تعامل و تدریس</vt:lpstr>
      <vt:lpstr>انواع تعامل در محیط یادگیری</vt:lpstr>
      <vt:lpstr>PowerPoint Presentation</vt:lpstr>
      <vt:lpstr>کاربرد رسانه ها در ایجاد تعامل</vt:lpstr>
      <vt:lpstr>فعالیت کارگاهی شماره «ر-1»</vt:lpstr>
      <vt:lpstr>PowerPoint Presentation</vt:lpstr>
      <vt:lpstr>منابعی برای مطالعه بیشتر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ارتباط و تدریس اثربخش: نگاهی به فرایند ارتباط در تدریس</dc:title>
  <dc:creator>ASUS</dc:creator>
  <cp:lastModifiedBy>bahar</cp:lastModifiedBy>
  <cp:revision>2</cp:revision>
  <dcterms:created xsi:type="dcterms:W3CDTF">2018-05-08T07:37:24Z</dcterms:created>
  <dcterms:modified xsi:type="dcterms:W3CDTF">2018-06-24T04:49:57Z</dcterms:modified>
</cp:coreProperties>
</file>